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3" autoAdjust="0"/>
    <p:restoredTop sz="94660"/>
  </p:normalViewPr>
  <p:slideViewPr>
    <p:cSldViewPr snapToGrid="0">
      <p:cViewPr>
        <p:scale>
          <a:sx n="35" d="100"/>
          <a:sy n="35" d="100"/>
        </p:scale>
        <p:origin x="660" y="4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D01C0-9FD0-40AB-A9E6-7D682941497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C2C2446-BDD6-43E5-A835-71AC901ADF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C800DF3-B4E2-42F5-8128-F0FA020A9F77}"/>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5" name="Footer Placeholder 4">
            <a:extLst>
              <a:ext uri="{FF2B5EF4-FFF2-40B4-BE49-F238E27FC236}">
                <a16:creationId xmlns:a16="http://schemas.microsoft.com/office/drawing/2014/main" id="{61F459A9-56D8-4A67-86A3-73E91115A1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EA6469-9B21-4A40-B14B-7665ACA533B2}"/>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1602229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33F90-A008-45B3-B82F-1771D6F528A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D35CD16-01AF-4683-BB51-546042779E9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23E581-E63D-4D44-9AB6-DCBBE210B1B2}"/>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5" name="Footer Placeholder 4">
            <a:extLst>
              <a:ext uri="{FF2B5EF4-FFF2-40B4-BE49-F238E27FC236}">
                <a16:creationId xmlns:a16="http://schemas.microsoft.com/office/drawing/2014/main" id="{1BED4CA7-497D-4674-A7A2-10EECA8CF9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93D487-A3FA-4EB9-A4F7-7E598021A5CD}"/>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141501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858250D-2851-4ED4-AC94-DC18A13D1F0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EDD6E94-1E08-4A6A-A64C-E9F7429A65E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D4B60D-60B8-4500-98A0-3F2997F4A0C9}"/>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5" name="Footer Placeholder 4">
            <a:extLst>
              <a:ext uri="{FF2B5EF4-FFF2-40B4-BE49-F238E27FC236}">
                <a16:creationId xmlns:a16="http://schemas.microsoft.com/office/drawing/2014/main" id="{6432CC74-3298-45DD-A1C8-39EFAB303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1E809D-9C94-4F6B-BBF0-034EE692141B}"/>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1466701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46129-3D17-4408-BE36-2F8F9419ED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8CA160-D635-4E28-A3E1-D9B1ED5DB18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584DEE-568A-4D84-96F7-F41AF7B79CCF}"/>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5" name="Footer Placeholder 4">
            <a:extLst>
              <a:ext uri="{FF2B5EF4-FFF2-40B4-BE49-F238E27FC236}">
                <a16:creationId xmlns:a16="http://schemas.microsoft.com/office/drawing/2014/main" id="{5A5BF394-1CFE-471E-810E-205C3E9243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C93694-6A24-44C6-95A9-E75ADC8C5C2A}"/>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26925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D1EF6-AFF4-459B-91F4-EE7E52713D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87BEB3-23D1-48E2-BAF1-FE6A7323E1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48BD985-3276-48D4-9656-2EAFD855D42B}"/>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5" name="Footer Placeholder 4">
            <a:extLst>
              <a:ext uri="{FF2B5EF4-FFF2-40B4-BE49-F238E27FC236}">
                <a16:creationId xmlns:a16="http://schemas.microsoft.com/office/drawing/2014/main" id="{D1204CAC-3EC4-4428-BE98-595FBCAD54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80055-2B1C-4B12-BD03-999635C8DE67}"/>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688633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7A9C9-3CA4-49BC-A53F-6ACE93FBF1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424AEE-AF59-428D-B696-1B3E7C4883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DA29A4-7764-488B-87C0-512AF341CF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EEBCED-4A25-4149-A03A-8697AD4C1183}"/>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6" name="Footer Placeholder 5">
            <a:extLst>
              <a:ext uri="{FF2B5EF4-FFF2-40B4-BE49-F238E27FC236}">
                <a16:creationId xmlns:a16="http://schemas.microsoft.com/office/drawing/2014/main" id="{6D67A6B1-4F5D-48FA-9703-8F4CF94AC2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EA67D6-5606-46BF-A0DF-D348F1588E9D}"/>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3507676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E321D-814C-4832-A2B4-F4BE68B941E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6A3E96E-2A33-4799-9D5D-2C1EFE4516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D32CB4-44D9-4EA2-BA30-0D6F513D43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DA9B5A-5600-4AD7-96F4-E8B92CF4F2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E922B3-33F0-4097-93A3-78875C17B30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1E19AED-C79E-4A3E-8A0D-8E44662EBA59}"/>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8" name="Footer Placeholder 7">
            <a:extLst>
              <a:ext uri="{FF2B5EF4-FFF2-40B4-BE49-F238E27FC236}">
                <a16:creationId xmlns:a16="http://schemas.microsoft.com/office/drawing/2014/main" id="{7CA863EC-0F67-42F7-A517-C742506A84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C301EAE-87FC-41A0-BF06-29895528D00A}"/>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4246577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2629A-0261-4873-BFCE-7EA9D5C0DD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01C548E-A643-4E04-B66E-7C5ABD516CF7}"/>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4" name="Footer Placeholder 3">
            <a:extLst>
              <a:ext uri="{FF2B5EF4-FFF2-40B4-BE49-F238E27FC236}">
                <a16:creationId xmlns:a16="http://schemas.microsoft.com/office/drawing/2014/main" id="{EBDF4944-4591-4DFE-A397-F8D1384997E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714781-A6A0-4344-930C-954860A52403}"/>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4136033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8A369D-A27B-4053-A292-860264E5D1B3}"/>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3" name="Footer Placeholder 2">
            <a:extLst>
              <a:ext uri="{FF2B5EF4-FFF2-40B4-BE49-F238E27FC236}">
                <a16:creationId xmlns:a16="http://schemas.microsoft.com/office/drawing/2014/main" id="{D9CEB206-62F7-4190-A369-40068F045E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119E804-0B5A-4394-8D0C-FD7DB8813D2F}"/>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277930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B0391-C2DC-4969-97E0-B4399EDCDE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28BABF5-CD66-48F8-9CE6-35570FA93E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38BA391-044D-4327-A31C-A508BC59FC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AB3706-37FE-4F1B-8D12-37D8BF499C7A}"/>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6" name="Footer Placeholder 5">
            <a:extLst>
              <a:ext uri="{FF2B5EF4-FFF2-40B4-BE49-F238E27FC236}">
                <a16:creationId xmlns:a16="http://schemas.microsoft.com/office/drawing/2014/main" id="{38B03918-9D65-4694-BA76-ACA5C4FB98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794E25-B5F8-40ED-BD56-8EEEE18BFFD2}"/>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3953618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2073D-5B61-4E82-94C2-90C0849E6B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9E57A8-AB72-402C-9A3A-6C40C3A2800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2F0A90-ED70-4964-AEE9-4D00222AC1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68353E-C660-471D-AB3F-AE2EFC87EA27}"/>
              </a:ext>
            </a:extLst>
          </p:cNvPr>
          <p:cNvSpPr>
            <a:spLocks noGrp="1"/>
          </p:cNvSpPr>
          <p:nvPr>
            <p:ph type="dt" sz="half" idx="10"/>
          </p:nvPr>
        </p:nvSpPr>
        <p:spPr/>
        <p:txBody>
          <a:bodyPr/>
          <a:lstStyle/>
          <a:p>
            <a:fld id="{81335237-FC5C-422A-8B1B-9967DC9718E4}" type="datetimeFigureOut">
              <a:rPr lang="en-US" smtClean="0"/>
              <a:t>3/10/2023</a:t>
            </a:fld>
            <a:endParaRPr lang="en-US"/>
          </a:p>
        </p:txBody>
      </p:sp>
      <p:sp>
        <p:nvSpPr>
          <p:cNvPr id="6" name="Footer Placeholder 5">
            <a:extLst>
              <a:ext uri="{FF2B5EF4-FFF2-40B4-BE49-F238E27FC236}">
                <a16:creationId xmlns:a16="http://schemas.microsoft.com/office/drawing/2014/main" id="{25450096-CEB8-45D9-AC0B-628FF30528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CE12C1-3AE1-4441-B19C-8E16C97C2174}"/>
              </a:ext>
            </a:extLst>
          </p:cNvPr>
          <p:cNvSpPr>
            <a:spLocks noGrp="1"/>
          </p:cNvSpPr>
          <p:nvPr>
            <p:ph type="sldNum" sz="quarter" idx="12"/>
          </p:nvPr>
        </p:nvSpPr>
        <p:spPr/>
        <p:txBody>
          <a:bodyPr/>
          <a:lstStyle/>
          <a:p>
            <a:fld id="{8E6410D0-212A-4D0C-9321-01FF5E6423C7}" type="slidenum">
              <a:rPr lang="en-US" smtClean="0"/>
              <a:t>‹#›</a:t>
            </a:fld>
            <a:endParaRPr lang="en-US"/>
          </a:p>
        </p:txBody>
      </p:sp>
    </p:spTree>
    <p:extLst>
      <p:ext uri="{BB962C8B-B14F-4D97-AF65-F5344CB8AC3E}">
        <p14:creationId xmlns:p14="http://schemas.microsoft.com/office/powerpoint/2010/main" val="2730223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7F28D1-6884-479D-A6AE-DAE6D44164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6426AB6-CB75-46F0-8212-2F8BA84B20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2A3C33-BAC2-4449-9B5B-E720C78D1C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35237-FC5C-422A-8B1B-9967DC9718E4}" type="datetimeFigureOut">
              <a:rPr lang="en-US" smtClean="0"/>
              <a:t>3/10/2023</a:t>
            </a:fld>
            <a:endParaRPr lang="en-US"/>
          </a:p>
        </p:txBody>
      </p:sp>
      <p:sp>
        <p:nvSpPr>
          <p:cNvPr id="5" name="Footer Placeholder 4">
            <a:extLst>
              <a:ext uri="{FF2B5EF4-FFF2-40B4-BE49-F238E27FC236}">
                <a16:creationId xmlns:a16="http://schemas.microsoft.com/office/drawing/2014/main" id="{D7A1D734-3BC5-4EB8-B60A-3B48E787A9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F952D56-4376-4930-AA17-7D084CE2E5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410D0-212A-4D0C-9321-01FF5E6423C7}" type="slidenum">
              <a:rPr lang="en-US" smtClean="0"/>
              <a:t>‹#›</a:t>
            </a:fld>
            <a:endParaRPr lang="en-US"/>
          </a:p>
        </p:txBody>
      </p:sp>
    </p:spTree>
    <p:extLst>
      <p:ext uri="{BB962C8B-B14F-4D97-AF65-F5344CB8AC3E}">
        <p14:creationId xmlns:p14="http://schemas.microsoft.com/office/powerpoint/2010/main" val="978412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13CEEE8F-568C-448D-A138-824CECC0BD7C}"/>
              </a:ext>
            </a:extLst>
          </p:cNvPr>
          <p:cNvSpPr txBox="1"/>
          <p:nvPr/>
        </p:nvSpPr>
        <p:spPr>
          <a:xfrm>
            <a:off x="3941458" y="845048"/>
            <a:ext cx="7945742" cy="4247317"/>
          </a:xfrm>
          <a:prstGeom prst="rect">
            <a:avLst/>
          </a:prstGeom>
          <a:noFill/>
        </p:spPr>
        <p:txBody>
          <a:bodyPr wrap="square">
            <a:spAutoFit/>
          </a:bodyPr>
          <a:lstStyle/>
          <a:p>
            <a:r>
              <a:rPr lang="en-US" sz="1800" b="1" dirty="0">
                <a:effectLst/>
                <a:latin typeface="Arial" panose="020B0604020202020204" pitchFamily="34" charset="0"/>
                <a:ea typeface="SimSun" panose="02010600030101010101" pitchFamily="2" charset="-122"/>
              </a:rPr>
              <a:t>Figure 5. Rab11a mediates endosomal TWIK2 plasmalemma translocation and NLRP3 inflammasome activation on ATP challenge in macrophages. </a:t>
            </a:r>
          </a:p>
          <a:p>
            <a:endParaRPr lang="en-US" sz="1800" b="1" dirty="0">
              <a:effectLst/>
              <a:latin typeface="Arial" panose="020B0604020202020204" pitchFamily="34" charset="0"/>
              <a:ea typeface="SimSun" panose="02010600030101010101" pitchFamily="2" charset="-122"/>
            </a:endParaRPr>
          </a:p>
          <a:p>
            <a:r>
              <a:rPr lang="en-US" b="1" dirty="0">
                <a:latin typeface="Arial" panose="020B0604020202020204" pitchFamily="34" charset="0"/>
                <a:ea typeface="SimSun" panose="02010600030101010101" pitchFamily="2" charset="-122"/>
              </a:rPr>
              <a:t>I</a:t>
            </a:r>
            <a:r>
              <a:rPr lang="en-US" sz="1800" b="1" dirty="0">
                <a:effectLst/>
                <a:latin typeface="Arial" panose="020B0604020202020204" pitchFamily="34" charset="0"/>
                <a:ea typeface="SimSun" panose="02010600030101010101" pitchFamily="2" charset="-122"/>
              </a:rPr>
              <a:t>.</a:t>
            </a:r>
            <a:r>
              <a:rPr lang="en-US" sz="1800" dirty="0">
                <a:effectLst/>
                <a:latin typeface="Arial" panose="020B0604020202020204" pitchFamily="34" charset="0"/>
                <a:ea typeface="SimSun" panose="02010600030101010101" pitchFamily="2" charset="-122"/>
              </a:rPr>
              <a:t> Rab11a-dependent NLRP3 inflammasome activation induced by ATP in macrophages. Inhibited NLRP3 inflammasome activation in MDMs treated with siRNA targeting mouse Rab11a (siRab11a). I. Representative results of  Western blot from three independent experiments showing reduced Caspase 1 activation (reduced Casp-1 p20) and IL-1β maturation (reduced IL-1β p17) and Rab11a knocking down after cells were treated with siRab11a in MDMs, but the NLRP3 expression was not affected by siRab11a treatment. MDMs pretreated with siRab11a for 48hrs were primed with LPS (3 </a:t>
            </a:r>
            <a:r>
              <a:rPr lang="en-US" sz="1800" dirty="0" err="1">
                <a:effectLst/>
                <a:latin typeface="Arial" panose="020B0604020202020204" pitchFamily="34" charset="0"/>
                <a:ea typeface="SimSun" panose="02010600030101010101" pitchFamily="2" charset="-122"/>
              </a:rPr>
              <a:t>hr</a:t>
            </a:r>
            <a:r>
              <a:rPr lang="en-US" sz="1800" dirty="0">
                <a:effectLst/>
                <a:latin typeface="Arial" panose="020B0604020202020204" pitchFamily="34" charset="0"/>
                <a:ea typeface="SimSun" panose="02010600030101010101" pitchFamily="2" charset="-122"/>
              </a:rPr>
              <a:t>) and subsequently challenged with ATP (5 mM) for 30 min. Cell lysates were immunoblotted with indicated antibodies (anti-TWIK2 or anti-IL1β or anti-Rab11a or anti NLRP3). </a:t>
            </a:r>
          </a:p>
        </p:txBody>
      </p:sp>
      <p:sp>
        <p:nvSpPr>
          <p:cNvPr id="34" name="TextBox 33">
            <a:extLst>
              <a:ext uri="{FF2B5EF4-FFF2-40B4-BE49-F238E27FC236}">
                <a16:creationId xmlns:a16="http://schemas.microsoft.com/office/drawing/2014/main" id="{DFEB2950-D95B-4CE9-8BC8-77C4CEB09813}"/>
              </a:ext>
            </a:extLst>
          </p:cNvPr>
          <p:cNvSpPr txBox="1"/>
          <p:nvPr/>
        </p:nvSpPr>
        <p:spPr>
          <a:xfrm>
            <a:off x="482972" y="294214"/>
            <a:ext cx="994375" cy="369332"/>
          </a:xfrm>
          <a:prstGeom prst="rect">
            <a:avLst/>
          </a:prstGeom>
          <a:noFill/>
        </p:spPr>
        <p:txBody>
          <a:bodyPr wrap="none" rtlCol="0">
            <a:spAutoFit/>
          </a:bodyPr>
          <a:lstStyle/>
          <a:p>
            <a:r>
              <a:rPr lang="en-US" altLang="zh-CN" dirty="0"/>
              <a:t>Figure 5I</a:t>
            </a:r>
            <a:endParaRPr lang="en-US" dirty="0"/>
          </a:p>
        </p:txBody>
      </p:sp>
      <p:grpSp>
        <p:nvGrpSpPr>
          <p:cNvPr id="37" name="Group 36">
            <a:extLst>
              <a:ext uri="{FF2B5EF4-FFF2-40B4-BE49-F238E27FC236}">
                <a16:creationId xmlns:a16="http://schemas.microsoft.com/office/drawing/2014/main" id="{72A529B6-9DF5-4F94-9B5D-53B51182D2A3}"/>
              </a:ext>
            </a:extLst>
          </p:cNvPr>
          <p:cNvGrpSpPr/>
          <p:nvPr/>
        </p:nvGrpSpPr>
        <p:grpSpPr>
          <a:xfrm>
            <a:off x="622043" y="1079638"/>
            <a:ext cx="3044990" cy="4101238"/>
            <a:chOff x="5111003" y="2335028"/>
            <a:chExt cx="4046929" cy="3671412"/>
          </a:xfrm>
        </p:grpSpPr>
        <p:pic>
          <p:nvPicPr>
            <p:cNvPr id="39" name="Picture 38" descr="A close-up of a keyboard&#10;&#10;Description automatically generated with medium confidence">
              <a:extLst>
                <a:ext uri="{FF2B5EF4-FFF2-40B4-BE49-F238E27FC236}">
                  <a16:creationId xmlns:a16="http://schemas.microsoft.com/office/drawing/2014/main" id="{863F3C9C-67BC-473F-81F0-E1BF8C977F2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650" t="29718" r="14599" b="7822"/>
            <a:stretch/>
          </p:blipFill>
          <p:spPr>
            <a:xfrm>
              <a:off x="6057060" y="2863860"/>
              <a:ext cx="2255318" cy="1286239"/>
            </a:xfrm>
            <a:prstGeom prst="rect">
              <a:avLst/>
            </a:prstGeom>
          </p:spPr>
        </p:pic>
        <p:pic>
          <p:nvPicPr>
            <p:cNvPr id="40" name="Picture 39" descr="A picture containing text, receipt&#10;&#10;Description automatically generated">
              <a:extLst>
                <a:ext uri="{FF2B5EF4-FFF2-40B4-BE49-F238E27FC236}">
                  <a16:creationId xmlns:a16="http://schemas.microsoft.com/office/drawing/2014/main" id="{162C0FD7-3483-427E-AB7D-A553A7E3B6D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202" t="59571" r="17408" b="28932"/>
            <a:stretch/>
          </p:blipFill>
          <p:spPr>
            <a:xfrm>
              <a:off x="6057060" y="5538301"/>
              <a:ext cx="2255317" cy="187840"/>
            </a:xfrm>
            <a:prstGeom prst="rect">
              <a:avLst/>
            </a:prstGeom>
          </p:spPr>
        </p:pic>
        <p:pic>
          <p:nvPicPr>
            <p:cNvPr id="41" name="Picture 40">
              <a:extLst>
                <a:ext uri="{FF2B5EF4-FFF2-40B4-BE49-F238E27FC236}">
                  <a16:creationId xmlns:a16="http://schemas.microsoft.com/office/drawing/2014/main" id="{C6BE9043-78B3-402C-A7F1-F2A3D06DCDD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810" t="43819" r="13242" b="40616"/>
            <a:stretch/>
          </p:blipFill>
          <p:spPr>
            <a:xfrm>
              <a:off x="6057059" y="5747591"/>
              <a:ext cx="2261373" cy="213281"/>
            </a:xfrm>
            <a:prstGeom prst="rect">
              <a:avLst/>
            </a:prstGeom>
          </p:spPr>
        </p:pic>
        <p:sp>
          <p:nvSpPr>
            <p:cNvPr id="42" name="TextBox 41">
              <a:extLst>
                <a:ext uri="{FF2B5EF4-FFF2-40B4-BE49-F238E27FC236}">
                  <a16:creationId xmlns:a16="http://schemas.microsoft.com/office/drawing/2014/main" id="{C6ED2A31-B18C-4678-ADD3-882DAC77BA23}"/>
                </a:ext>
              </a:extLst>
            </p:cNvPr>
            <p:cNvSpPr txBox="1"/>
            <p:nvPr/>
          </p:nvSpPr>
          <p:spPr>
            <a:xfrm>
              <a:off x="5446433" y="2576124"/>
              <a:ext cx="844126" cy="220416"/>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LPS</a:t>
              </a:r>
            </a:p>
          </p:txBody>
        </p:sp>
        <p:sp>
          <p:nvSpPr>
            <p:cNvPr id="43" name="TextBox 42">
              <a:extLst>
                <a:ext uri="{FF2B5EF4-FFF2-40B4-BE49-F238E27FC236}">
                  <a16:creationId xmlns:a16="http://schemas.microsoft.com/office/drawing/2014/main" id="{C086F3CA-CEC3-4778-90B2-980EA6D0D807}"/>
                </a:ext>
              </a:extLst>
            </p:cNvPr>
            <p:cNvSpPr txBox="1"/>
            <p:nvPr/>
          </p:nvSpPr>
          <p:spPr>
            <a:xfrm>
              <a:off x="5390720" y="2702521"/>
              <a:ext cx="952908" cy="220416"/>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ATP</a:t>
              </a:r>
            </a:p>
          </p:txBody>
        </p:sp>
        <p:cxnSp>
          <p:nvCxnSpPr>
            <p:cNvPr id="44" name="Straight Connector 43">
              <a:extLst>
                <a:ext uri="{FF2B5EF4-FFF2-40B4-BE49-F238E27FC236}">
                  <a16:creationId xmlns:a16="http://schemas.microsoft.com/office/drawing/2014/main" id="{0F841B06-F0E2-49B8-985B-E7FE78D11824}"/>
                </a:ext>
              </a:extLst>
            </p:cNvPr>
            <p:cNvCxnSpPr>
              <a:cxnSpLocks/>
            </p:cNvCxnSpPr>
            <p:nvPr/>
          </p:nvCxnSpPr>
          <p:spPr>
            <a:xfrm>
              <a:off x="6087334" y="2550733"/>
              <a:ext cx="1101806" cy="0"/>
            </a:xfrm>
            <a:prstGeom prst="line">
              <a:avLst/>
            </a:prstGeom>
            <a:ln w="12700"/>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244E67FE-1353-45BD-A49E-404A338AA4CA}"/>
                </a:ext>
              </a:extLst>
            </p:cNvPr>
            <p:cNvSpPr txBox="1"/>
            <p:nvPr/>
          </p:nvSpPr>
          <p:spPr>
            <a:xfrm>
              <a:off x="6772334" y="2335090"/>
              <a:ext cx="2105771" cy="220416"/>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Rab11a-siRNA</a:t>
              </a:r>
            </a:p>
          </p:txBody>
        </p:sp>
        <p:sp>
          <p:nvSpPr>
            <p:cNvPr id="46" name="TextBox 45">
              <a:extLst>
                <a:ext uri="{FF2B5EF4-FFF2-40B4-BE49-F238E27FC236}">
                  <a16:creationId xmlns:a16="http://schemas.microsoft.com/office/drawing/2014/main" id="{2363C250-CBC4-49B4-BA52-830D57B5388A}"/>
                </a:ext>
              </a:extLst>
            </p:cNvPr>
            <p:cNvSpPr txBox="1"/>
            <p:nvPr/>
          </p:nvSpPr>
          <p:spPr>
            <a:xfrm>
              <a:off x="6099808" y="2335028"/>
              <a:ext cx="959966" cy="220416"/>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scRNA</a:t>
              </a:r>
              <a:endParaRPr lang="en-US" sz="1000" dirty="0">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B087BB6D-8D1C-4C3C-99A0-0904004CDDF3}"/>
                </a:ext>
              </a:extLst>
            </p:cNvPr>
            <p:cNvSpPr txBox="1"/>
            <p:nvPr/>
          </p:nvSpPr>
          <p:spPr>
            <a:xfrm>
              <a:off x="6045139" y="2566614"/>
              <a:ext cx="3082942" cy="220416"/>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 -     +    +   +    -    +    +    +</a:t>
              </a:r>
            </a:p>
          </p:txBody>
        </p:sp>
        <p:cxnSp>
          <p:nvCxnSpPr>
            <p:cNvPr id="48" name="Straight Connector 47">
              <a:extLst>
                <a:ext uri="{FF2B5EF4-FFF2-40B4-BE49-F238E27FC236}">
                  <a16:creationId xmlns:a16="http://schemas.microsoft.com/office/drawing/2014/main" id="{87C9CABC-15DB-4949-91F5-ABE7DDC163A9}"/>
                </a:ext>
              </a:extLst>
            </p:cNvPr>
            <p:cNvCxnSpPr>
              <a:cxnSpLocks/>
            </p:cNvCxnSpPr>
            <p:nvPr/>
          </p:nvCxnSpPr>
          <p:spPr>
            <a:xfrm>
              <a:off x="7327848" y="2550733"/>
              <a:ext cx="1101806" cy="0"/>
            </a:xfrm>
            <a:prstGeom prst="line">
              <a:avLst/>
            </a:prstGeom>
            <a:ln w="12700"/>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C454E65D-9E7F-49F8-B70C-F8B1DF10EC8F}"/>
                </a:ext>
              </a:extLst>
            </p:cNvPr>
            <p:cNvSpPr txBox="1"/>
            <p:nvPr/>
          </p:nvSpPr>
          <p:spPr>
            <a:xfrm>
              <a:off x="5111003" y="5507897"/>
              <a:ext cx="929002" cy="220416"/>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Rab11a</a:t>
              </a:r>
            </a:p>
          </p:txBody>
        </p:sp>
        <p:sp>
          <p:nvSpPr>
            <p:cNvPr id="50" name="Isosceles Triangle 49">
              <a:extLst>
                <a:ext uri="{FF2B5EF4-FFF2-40B4-BE49-F238E27FC236}">
                  <a16:creationId xmlns:a16="http://schemas.microsoft.com/office/drawing/2014/main" id="{FA960D6A-E325-41B4-A6B8-E5E423EE5F78}"/>
                </a:ext>
              </a:extLst>
            </p:cNvPr>
            <p:cNvSpPr/>
            <p:nvPr/>
          </p:nvSpPr>
          <p:spPr>
            <a:xfrm rot="5667723">
              <a:off x="6005649" y="5870846"/>
              <a:ext cx="39106" cy="47111"/>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panose="020B0604020202020204" pitchFamily="34" charset="0"/>
                <a:cs typeface="Arial" panose="020B0604020202020204" pitchFamily="34" charset="0"/>
              </a:endParaRPr>
            </a:p>
          </p:txBody>
        </p:sp>
        <p:sp>
          <p:nvSpPr>
            <p:cNvPr id="51" name="Isosceles Triangle 50">
              <a:extLst>
                <a:ext uri="{FF2B5EF4-FFF2-40B4-BE49-F238E27FC236}">
                  <a16:creationId xmlns:a16="http://schemas.microsoft.com/office/drawing/2014/main" id="{EA223B31-DE89-43E5-933B-586BA3B0DB7D}"/>
                </a:ext>
              </a:extLst>
            </p:cNvPr>
            <p:cNvSpPr/>
            <p:nvPr/>
          </p:nvSpPr>
          <p:spPr>
            <a:xfrm rot="5667723">
              <a:off x="5964371" y="4439027"/>
              <a:ext cx="39106" cy="47111"/>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panose="020B0604020202020204" pitchFamily="34" charset="0"/>
                <a:cs typeface="Arial" panose="020B0604020202020204" pitchFamily="34" charset="0"/>
              </a:endParaRPr>
            </a:p>
          </p:txBody>
        </p:sp>
        <p:sp>
          <p:nvSpPr>
            <p:cNvPr id="52" name="Isosceles Triangle 51">
              <a:extLst>
                <a:ext uri="{FF2B5EF4-FFF2-40B4-BE49-F238E27FC236}">
                  <a16:creationId xmlns:a16="http://schemas.microsoft.com/office/drawing/2014/main" id="{6EFF9DFB-C615-4AEC-BB4B-F8EC908550E0}"/>
                </a:ext>
              </a:extLst>
            </p:cNvPr>
            <p:cNvSpPr/>
            <p:nvPr/>
          </p:nvSpPr>
          <p:spPr>
            <a:xfrm rot="5667723">
              <a:off x="5947316" y="5022658"/>
              <a:ext cx="39106" cy="47111"/>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panose="020B0604020202020204" pitchFamily="34" charset="0"/>
                <a:cs typeface="Arial" panose="020B0604020202020204" pitchFamily="34" charset="0"/>
              </a:endParaRPr>
            </a:p>
          </p:txBody>
        </p:sp>
        <p:sp>
          <p:nvSpPr>
            <p:cNvPr id="53" name="TextBox 52">
              <a:extLst>
                <a:ext uri="{FF2B5EF4-FFF2-40B4-BE49-F238E27FC236}">
                  <a16:creationId xmlns:a16="http://schemas.microsoft.com/office/drawing/2014/main" id="{F79DB71C-3068-4D13-84CC-FAFEB10573AA}"/>
                </a:ext>
              </a:extLst>
            </p:cNvPr>
            <p:cNvSpPr txBox="1"/>
            <p:nvPr/>
          </p:nvSpPr>
          <p:spPr>
            <a:xfrm>
              <a:off x="5317939" y="4774357"/>
              <a:ext cx="714132" cy="358177"/>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IL-1</a:t>
              </a:r>
              <a:r>
                <a:rPr lang="el-GR" sz="1000" kern="0" dirty="0">
                  <a:solidFill>
                    <a:prstClr val="black"/>
                  </a:solidFill>
                  <a:latin typeface="Arial" panose="020B0604020202020204" pitchFamily="34" charset="0"/>
                  <a:cs typeface="Arial" panose="020B0604020202020204" pitchFamily="34" charset="0"/>
                </a:rPr>
                <a:t>β</a:t>
              </a:r>
              <a:endParaRPr lang="en-US" sz="1000" kern="0" dirty="0">
                <a:solidFill>
                  <a:prstClr val="black"/>
                </a:solidFill>
                <a:latin typeface="Arial" panose="020B0604020202020204" pitchFamily="34" charset="0"/>
                <a:cs typeface="Arial" panose="020B0604020202020204" pitchFamily="34" charset="0"/>
              </a:endParaRPr>
            </a:p>
            <a:p>
              <a:pPr defTabSz="415595">
                <a:defRPr/>
              </a:pPr>
              <a:r>
                <a:rPr lang="en-US" sz="1000" kern="0" dirty="0">
                  <a:solidFill>
                    <a:prstClr val="black"/>
                  </a:solidFill>
                  <a:latin typeface="Arial" panose="020B0604020202020204" pitchFamily="34" charset="0"/>
                  <a:cs typeface="Arial" panose="020B0604020202020204" pitchFamily="34" charset="0"/>
                </a:rPr>
                <a:t>    p17</a:t>
              </a:r>
              <a:endParaRPr lang="en-US" sz="1000" kern="0" baseline="30000" dirty="0">
                <a:solidFill>
                  <a:prstClr val="black"/>
                </a:solidFill>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EFFF9C61-B6A4-40F1-9DBD-C0E32C30BC01}"/>
                </a:ext>
              </a:extLst>
            </p:cNvPr>
            <p:cNvSpPr txBox="1"/>
            <p:nvPr/>
          </p:nvSpPr>
          <p:spPr>
            <a:xfrm>
              <a:off x="5412414" y="4274198"/>
              <a:ext cx="660870" cy="358177"/>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  Pro-</a:t>
              </a:r>
            </a:p>
            <a:p>
              <a:pPr defTabSz="415595">
                <a:defRPr/>
              </a:pPr>
              <a:r>
                <a:rPr lang="en-US" sz="1000" kern="0" dirty="0">
                  <a:solidFill>
                    <a:prstClr val="black"/>
                  </a:solidFill>
                  <a:latin typeface="Arial" panose="020B0604020202020204" pitchFamily="34" charset="0"/>
                  <a:cs typeface="Arial" panose="020B0604020202020204" pitchFamily="34" charset="0"/>
                </a:rPr>
                <a:t>IL-1</a:t>
              </a:r>
              <a:r>
                <a:rPr lang="el-GR" sz="1000" kern="0" dirty="0">
                  <a:solidFill>
                    <a:prstClr val="black"/>
                  </a:solidFill>
                  <a:latin typeface="Arial" panose="020B0604020202020204" pitchFamily="34" charset="0"/>
                  <a:cs typeface="Arial" panose="020B0604020202020204" pitchFamily="34" charset="0"/>
                </a:rPr>
                <a:t>β</a:t>
              </a:r>
              <a:endParaRPr lang="en-US" sz="1000" kern="0" baseline="30000" dirty="0">
                <a:solidFill>
                  <a:prstClr val="black"/>
                </a:solidFill>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3D6EB274-BD2A-4A90-8A18-25A3A52D417B}"/>
                </a:ext>
              </a:extLst>
            </p:cNvPr>
            <p:cNvSpPr txBox="1"/>
            <p:nvPr/>
          </p:nvSpPr>
          <p:spPr>
            <a:xfrm>
              <a:off x="5192889" y="5786024"/>
              <a:ext cx="850481" cy="220416"/>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GAPDH</a:t>
              </a:r>
              <a:endParaRPr lang="en-US" sz="1000" kern="0" baseline="30000" dirty="0">
                <a:solidFill>
                  <a:prstClr val="black"/>
                </a:solidFill>
                <a:latin typeface="Arial" panose="020B0604020202020204" pitchFamily="34" charset="0"/>
                <a:cs typeface="Arial" panose="020B0604020202020204" pitchFamily="34" charset="0"/>
              </a:endParaRPr>
            </a:p>
          </p:txBody>
        </p:sp>
        <p:cxnSp>
          <p:nvCxnSpPr>
            <p:cNvPr id="56" name="Straight Connector 55">
              <a:extLst>
                <a:ext uri="{FF2B5EF4-FFF2-40B4-BE49-F238E27FC236}">
                  <a16:creationId xmlns:a16="http://schemas.microsoft.com/office/drawing/2014/main" id="{5FCA2F4D-58EB-4D42-82CF-ABC32010C924}"/>
                </a:ext>
              </a:extLst>
            </p:cNvPr>
            <p:cNvCxnSpPr/>
            <p:nvPr/>
          </p:nvCxnSpPr>
          <p:spPr>
            <a:xfrm>
              <a:off x="8322279" y="2953974"/>
              <a:ext cx="443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43ADB266-5059-49D0-A282-786BCDEA6329}"/>
                </a:ext>
              </a:extLst>
            </p:cNvPr>
            <p:cNvSpPr txBox="1"/>
            <p:nvPr/>
          </p:nvSpPr>
          <p:spPr>
            <a:xfrm>
              <a:off x="8300277" y="2852756"/>
              <a:ext cx="735436" cy="220416"/>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45kDa</a:t>
              </a:r>
              <a:endParaRPr lang="en-US" sz="1000" kern="0" baseline="30000" dirty="0">
                <a:solidFill>
                  <a:prstClr val="black"/>
                </a:solidFill>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44DFEDB1-8882-4C2E-BC1A-CAEEE5DEFAC9}"/>
                </a:ext>
              </a:extLst>
            </p:cNvPr>
            <p:cNvSpPr txBox="1"/>
            <p:nvPr/>
          </p:nvSpPr>
          <p:spPr>
            <a:xfrm>
              <a:off x="8300180" y="3873638"/>
              <a:ext cx="735436" cy="220416"/>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20kDa</a:t>
              </a:r>
              <a:endParaRPr lang="en-US" sz="1000" kern="0" baseline="30000" dirty="0">
                <a:solidFill>
                  <a:prstClr val="black"/>
                </a:solidFill>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F690316F-0FB9-404E-A0C2-9FD3BD1188DF}"/>
                </a:ext>
              </a:extLst>
            </p:cNvPr>
            <p:cNvSpPr txBox="1"/>
            <p:nvPr/>
          </p:nvSpPr>
          <p:spPr>
            <a:xfrm>
              <a:off x="8275790" y="5740387"/>
              <a:ext cx="735436" cy="220416"/>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37kDa</a:t>
              </a:r>
              <a:endParaRPr lang="en-US" sz="1000" kern="0" baseline="30000" dirty="0">
                <a:solidFill>
                  <a:prstClr val="black"/>
                </a:solidFill>
                <a:latin typeface="Arial" panose="020B0604020202020204" pitchFamily="34" charset="0"/>
                <a:cs typeface="Arial" panose="020B0604020202020204" pitchFamily="34" charset="0"/>
              </a:endParaRPr>
            </a:p>
          </p:txBody>
        </p:sp>
        <p:cxnSp>
          <p:nvCxnSpPr>
            <p:cNvPr id="60" name="Straight Connector 59">
              <a:extLst>
                <a:ext uri="{FF2B5EF4-FFF2-40B4-BE49-F238E27FC236}">
                  <a16:creationId xmlns:a16="http://schemas.microsoft.com/office/drawing/2014/main" id="{2537929A-E218-47D1-847D-B752DCA719E1}"/>
                </a:ext>
              </a:extLst>
            </p:cNvPr>
            <p:cNvCxnSpPr/>
            <p:nvPr/>
          </p:nvCxnSpPr>
          <p:spPr>
            <a:xfrm>
              <a:off x="8321847" y="5846639"/>
              <a:ext cx="4749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AF78911-AA6C-4AF4-8132-BB879A6CFFDE}"/>
                </a:ext>
              </a:extLst>
            </p:cNvPr>
            <p:cNvCxnSpPr/>
            <p:nvPr/>
          </p:nvCxnSpPr>
          <p:spPr>
            <a:xfrm>
              <a:off x="8317109" y="3975101"/>
              <a:ext cx="443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7AA4AE8-6CA9-4BC1-B1D2-28BA142ECF88}"/>
                </a:ext>
              </a:extLst>
            </p:cNvPr>
            <p:cNvCxnSpPr/>
            <p:nvPr/>
          </p:nvCxnSpPr>
          <p:spPr>
            <a:xfrm>
              <a:off x="8303490" y="5663925"/>
              <a:ext cx="443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3ACF8807-300C-4042-8586-FDFE95479ACB}"/>
                </a:ext>
              </a:extLst>
            </p:cNvPr>
            <p:cNvSpPr txBox="1"/>
            <p:nvPr/>
          </p:nvSpPr>
          <p:spPr>
            <a:xfrm>
              <a:off x="8281487" y="5564268"/>
              <a:ext cx="735436" cy="220416"/>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25kDa</a:t>
              </a:r>
              <a:endParaRPr lang="en-US" sz="1000" kern="0" baseline="30000" dirty="0">
                <a:solidFill>
                  <a:prstClr val="black"/>
                </a:solidFill>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27809AF0-7F64-4E8D-B3A1-BB6FBC9D5F29}"/>
                </a:ext>
              </a:extLst>
            </p:cNvPr>
            <p:cNvSpPr txBox="1"/>
            <p:nvPr/>
          </p:nvSpPr>
          <p:spPr>
            <a:xfrm>
              <a:off x="6045139" y="2684171"/>
              <a:ext cx="3082942" cy="220416"/>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 -     -     +   +    -    -     +    +</a:t>
              </a:r>
            </a:p>
          </p:txBody>
        </p:sp>
        <p:pic>
          <p:nvPicPr>
            <p:cNvPr id="65" name="Picture 64" descr="A close-up of a piano keys&#10;&#10;Description automatically generated with medium confidence">
              <a:extLst>
                <a:ext uri="{FF2B5EF4-FFF2-40B4-BE49-F238E27FC236}">
                  <a16:creationId xmlns:a16="http://schemas.microsoft.com/office/drawing/2014/main" id="{E645B803-7E75-4B14-8BB1-4004DB0F1F9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794" t="35899" r="4593" b="3604"/>
            <a:stretch/>
          </p:blipFill>
          <p:spPr>
            <a:xfrm>
              <a:off x="6050208" y="4195572"/>
              <a:ext cx="2257200" cy="1002314"/>
            </a:xfrm>
            <a:prstGeom prst="rect">
              <a:avLst/>
            </a:prstGeom>
          </p:spPr>
        </p:pic>
        <p:sp>
          <p:nvSpPr>
            <p:cNvPr id="66" name="Isosceles Triangle 65">
              <a:extLst>
                <a:ext uri="{FF2B5EF4-FFF2-40B4-BE49-F238E27FC236}">
                  <a16:creationId xmlns:a16="http://schemas.microsoft.com/office/drawing/2014/main" id="{8F87F254-F98D-43EE-A09D-795DA9F1B8C6}"/>
                </a:ext>
              </a:extLst>
            </p:cNvPr>
            <p:cNvSpPr/>
            <p:nvPr/>
          </p:nvSpPr>
          <p:spPr>
            <a:xfrm rot="5667723">
              <a:off x="6011996" y="2943602"/>
              <a:ext cx="39106" cy="47111"/>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panose="020B0604020202020204" pitchFamily="34" charset="0"/>
                <a:cs typeface="Arial" panose="020B0604020202020204" pitchFamily="34" charset="0"/>
              </a:endParaRPr>
            </a:p>
          </p:txBody>
        </p:sp>
        <p:sp>
          <p:nvSpPr>
            <p:cNvPr id="67" name="Isosceles Triangle 66">
              <a:extLst>
                <a:ext uri="{FF2B5EF4-FFF2-40B4-BE49-F238E27FC236}">
                  <a16:creationId xmlns:a16="http://schemas.microsoft.com/office/drawing/2014/main" id="{F292DA11-FE6A-4B58-9AFD-D7B6BDA7C1C3}"/>
                </a:ext>
              </a:extLst>
            </p:cNvPr>
            <p:cNvSpPr/>
            <p:nvPr/>
          </p:nvSpPr>
          <p:spPr>
            <a:xfrm rot="5667723">
              <a:off x="5994941" y="3936808"/>
              <a:ext cx="39106" cy="47111"/>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7D49DAC1-D7A9-447E-B9A0-7B40A4550ACB}"/>
                </a:ext>
              </a:extLst>
            </p:cNvPr>
            <p:cNvSpPr txBox="1"/>
            <p:nvPr/>
          </p:nvSpPr>
          <p:spPr>
            <a:xfrm>
              <a:off x="5365564" y="3736132"/>
              <a:ext cx="792959" cy="358177"/>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Casp-1</a:t>
              </a:r>
            </a:p>
            <a:p>
              <a:pPr defTabSz="415595">
                <a:defRPr/>
              </a:pPr>
              <a:r>
                <a:rPr lang="en-US" sz="1000" kern="0" dirty="0">
                  <a:solidFill>
                    <a:prstClr val="black"/>
                  </a:solidFill>
                  <a:latin typeface="Arial" panose="020B0604020202020204" pitchFamily="34" charset="0"/>
                  <a:cs typeface="Arial" panose="020B0604020202020204" pitchFamily="34" charset="0"/>
                </a:rPr>
                <a:t>    p20</a:t>
              </a:r>
              <a:endParaRPr lang="en-US" sz="1000" kern="0" baseline="30000" dirty="0">
                <a:solidFill>
                  <a:prstClr val="black"/>
                </a:solidFill>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D0B8D825-16C9-4714-97E0-0AD9AB9BD2B6}"/>
                </a:ext>
              </a:extLst>
            </p:cNvPr>
            <p:cNvSpPr txBox="1"/>
            <p:nvPr/>
          </p:nvSpPr>
          <p:spPr>
            <a:xfrm>
              <a:off x="5371977" y="2826398"/>
              <a:ext cx="792959" cy="358177"/>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  Pro-</a:t>
              </a:r>
            </a:p>
            <a:p>
              <a:pPr defTabSz="415595">
                <a:defRPr/>
              </a:pPr>
              <a:r>
                <a:rPr lang="en-US" sz="1000" kern="0" dirty="0">
                  <a:solidFill>
                    <a:prstClr val="black"/>
                  </a:solidFill>
                  <a:latin typeface="Arial" panose="020B0604020202020204" pitchFamily="34" charset="0"/>
                  <a:cs typeface="Arial" panose="020B0604020202020204" pitchFamily="34" charset="0"/>
                </a:rPr>
                <a:t>Casp-1</a:t>
              </a:r>
              <a:endParaRPr lang="en-US" sz="1000" kern="0" baseline="30000" dirty="0">
                <a:solidFill>
                  <a:prstClr val="black"/>
                </a:solidFill>
                <a:latin typeface="Arial" panose="020B0604020202020204" pitchFamily="34" charset="0"/>
                <a:cs typeface="Arial" panose="020B0604020202020204" pitchFamily="34" charset="0"/>
              </a:endParaRPr>
            </a:p>
          </p:txBody>
        </p:sp>
        <p:cxnSp>
          <p:nvCxnSpPr>
            <p:cNvPr id="70" name="Straight Connector 69">
              <a:extLst>
                <a:ext uri="{FF2B5EF4-FFF2-40B4-BE49-F238E27FC236}">
                  <a16:creationId xmlns:a16="http://schemas.microsoft.com/office/drawing/2014/main" id="{CC3CDCF1-8C87-411C-AE7A-73032ADF4798}"/>
                </a:ext>
              </a:extLst>
            </p:cNvPr>
            <p:cNvCxnSpPr/>
            <p:nvPr/>
          </p:nvCxnSpPr>
          <p:spPr>
            <a:xfrm>
              <a:off x="8341329" y="4449399"/>
              <a:ext cx="443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E4964318-746F-4861-8917-73A391F5FD0D}"/>
                </a:ext>
              </a:extLst>
            </p:cNvPr>
            <p:cNvSpPr txBox="1"/>
            <p:nvPr/>
          </p:nvSpPr>
          <p:spPr>
            <a:xfrm>
              <a:off x="8319327" y="4348181"/>
              <a:ext cx="735436" cy="220416"/>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31kDa</a:t>
              </a:r>
              <a:endParaRPr lang="en-US" sz="1000" kern="0" baseline="30000" dirty="0">
                <a:solidFill>
                  <a:prstClr val="black"/>
                </a:solidFill>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0D8EA8E7-2772-48FC-9D5E-EE643E5CE56F}"/>
                </a:ext>
              </a:extLst>
            </p:cNvPr>
            <p:cNvSpPr txBox="1"/>
            <p:nvPr/>
          </p:nvSpPr>
          <p:spPr>
            <a:xfrm>
              <a:off x="8319231" y="4969013"/>
              <a:ext cx="735436" cy="220416"/>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17kDa</a:t>
              </a:r>
              <a:endParaRPr lang="en-US" sz="1000" kern="0" baseline="30000" dirty="0">
                <a:solidFill>
                  <a:prstClr val="black"/>
                </a:solidFill>
                <a:latin typeface="Arial" panose="020B0604020202020204" pitchFamily="34" charset="0"/>
                <a:cs typeface="Arial" panose="020B0604020202020204" pitchFamily="34" charset="0"/>
              </a:endParaRPr>
            </a:p>
          </p:txBody>
        </p:sp>
        <p:cxnSp>
          <p:nvCxnSpPr>
            <p:cNvPr id="73" name="Straight Connector 72">
              <a:extLst>
                <a:ext uri="{FF2B5EF4-FFF2-40B4-BE49-F238E27FC236}">
                  <a16:creationId xmlns:a16="http://schemas.microsoft.com/office/drawing/2014/main" id="{E08BD77F-6344-429A-A60D-51A75D57349B}"/>
                </a:ext>
              </a:extLst>
            </p:cNvPr>
            <p:cNvCxnSpPr/>
            <p:nvPr/>
          </p:nvCxnSpPr>
          <p:spPr>
            <a:xfrm>
              <a:off x="8336159" y="5070476"/>
              <a:ext cx="443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74" name="Picture 73" descr="Letter&#10;&#10;Description automatically generated with medium confidence">
              <a:extLst>
                <a:ext uri="{FF2B5EF4-FFF2-40B4-BE49-F238E27FC236}">
                  <a16:creationId xmlns:a16="http://schemas.microsoft.com/office/drawing/2014/main" id="{ECED7B2B-0E8F-4198-A48A-613DC7E0279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3144" t="21171" r="8363" b="39713"/>
            <a:stretch/>
          </p:blipFill>
          <p:spPr>
            <a:xfrm>
              <a:off x="6047534" y="5241342"/>
              <a:ext cx="2257200" cy="265517"/>
            </a:xfrm>
            <a:prstGeom prst="rect">
              <a:avLst/>
            </a:prstGeom>
          </p:spPr>
        </p:pic>
        <p:sp>
          <p:nvSpPr>
            <p:cNvPr id="75" name="TextBox 74">
              <a:extLst>
                <a:ext uri="{FF2B5EF4-FFF2-40B4-BE49-F238E27FC236}">
                  <a16:creationId xmlns:a16="http://schemas.microsoft.com/office/drawing/2014/main" id="{1780B670-DED6-46CA-9852-3A0A0472159B}"/>
                </a:ext>
              </a:extLst>
            </p:cNvPr>
            <p:cNvSpPr txBox="1"/>
            <p:nvPr/>
          </p:nvSpPr>
          <p:spPr>
            <a:xfrm>
              <a:off x="5120528" y="5231672"/>
              <a:ext cx="929002" cy="220416"/>
            </a:xfrm>
            <a:prstGeom prst="rect">
              <a:avLst/>
            </a:prstGeom>
            <a:noFill/>
          </p:spPr>
          <p:txBody>
            <a:bodyPr wrap="square" rtlCol="0">
              <a:spAutoFit/>
            </a:bodyPr>
            <a:lstStyle/>
            <a:p>
              <a:pPr algn="r"/>
              <a:r>
                <a:rPr lang="en-US" sz="1000" dirty="0">
                  <a:latin typeface="Arial" panose="020B0604020202020204" pitchFamily="34" charset="0"/>
                  <a:cs typeface="Arial" panose="020B0604020202020204" pitchFamily="34" charset="0"/>
                </a:rPr>
                <a:t>NLRP3</a:t>
              </a:r>
            </a:p>
          </p:txBody>
        </p:sp>
        <p:sp>
          <p:nvSpPr>
            <p:cNvPr id="76" name="TextBox 75">
              <a:extLst>
                <a:ext uri="{FF2B5EF4-FFF2-40B4-BE49-F238E27FC236}">
                  <a16:creationId xmlns:a16="http://schemas.microsoft.com/office/drawing/2014/main" id="{8A4ED349-A5C7-4936-B997-C80041FB9894}"/>
                </a:ext>
              </a:extLst>
            </p:cNvPr>
            <p:cNvSpPr txBox="1"/>
            <p:nvPr/>
          </p:nvSpPr>
          <p:spPr>
            <a:xfrm>
              <a:off x="8328756" y="5273813"/>
              <a:ext cx="829176" cy="220416"/>
            </a:xfrm>
            <a:prstGeom prst="rect">
              <a:avLst/>
            </a:prstGeom>
            <a:noFill/>
          </p:spPr>
          <p:txBody>
            <a:bodyPr wrap="none" rtlCol="0">
              <a:spAutoFit/>
            </a:bodyPr>
            <a:lstStyle/>
            <a:p>
              <a:pPr defTabSz="415595">
                <a:defRPr/>
              </a:pPr>
              <a:r>
                <a:rPr lang="en-US" sz="1000" kern="0" dirty="0">
                  <a:solidFill>
                    <a:prstClr val="black"/>
                  </a:solidFill>
                  <a:latin typeface="Arial" panose="020B0604020202020204" pitchFamily="34" charset="0"/>
                  <a:cs typeface="Arial" panose="020B0604020202020204" pitchFamily="34" charset="0"/>
                </a:rPr>
                <a:t>118kDa</a:t>
              </a:r>
              <a:endParaRPr lang="en-US" sz="1000" kern="0" baseline="30000" dirty="0">
                <a:solidFill>
                  <a:prstClr val="black"/>
                </a:solidFill>
                <a:latin typeface="Arial" panose="020B0604020202020204" pitchFamily="34" charset="0"/>
                <a:cs typeface="Arial" panose="020B0604020202020204" pitchFamily="34" charset="0"/>
              </a:endParaRPr>
            </a:p>
          </p:txBody>
        </p:sp>
        <p:cxnSp>
          <p:nvCxnSpPr>
            <p:cNvPr id="77" name="Straight Connector 76">
              <a:extLst>
                <a:ext uri="{FF2B5EF4-FFF2-40B4-BE49-F238E27FC236}">
                  <a16:creationId xmlns:a16="http://schemas.microsoft.com/office/drawing/2014/main" id="{BD5E8818-9DA6-4AF2-BA2C-73D03AD9D58B}"/>
                </a:ext>
              </a:extLst>
            </p:cNvPr>
            <p:cNvCxnSpPr/>
            <p:nvPr/>
          </p:nvCxnSpPr>
          <p:spPr>
            <a:xfrm>
              <a:off x="8345684" y="5375276"/>
              <a:ext cx="443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67176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192</Words>
  <Application>Microsoft Office PowerPoint</Application>
  <PresentationFormat>Widescreen</PresentationFormat>
  <Paragraphs>28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inke2011@gmail.com</dc:creator>
  <cp:lastModifiedBy>inke2011@gmail.com</cp:lastModifiedBy>
  <cp:revision>2</cp:revision>
  <dcterms:created xsi:type="dcterms:W3CDTF">2022-10-11T17:11:06Z</dcterms:created>
  <dcterms:modified xsi:type="dcterms:W3CDTF">2023-03-10T19:26:22Z</dcterms:modified>
</cp:coreProperties>
</file>